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18" r:id="rId1"/>
  </p:sldMasterIdLst>
  <p:notesMasterIdLst>
    <p:notesMasterId r:id="rId6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54" autoAdjust="0"/>
    <p:restoredTop sz="94773" autoAdjust="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48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485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48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48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48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1BCFE636-F9C0-435D-9AAC-DC1E83036FA6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268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60B6CB-AB19-45D5-8C78-5E3F26C539D0}" type="slidenum">
              <a:rPr lang="ar-SA"/>
              <a:pPr/>
              <a:t>1</a:t>
            </a:fld>
            <a:endParaRPr lang="en-US"/>
          </a:p>
        </p:txBody>
      </p:sp>
      <p:sp>
        <p:nvSpPr>
          <p:cNvPr id="67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F9900D-D00A-4AAC-BE1A-BDA45921A35B}" type="slidenum">
              <a:rPr lang="ar-SA"/>
              <a:pPr/>
              <a:t>2</a:t>
            </a:fld>
            <a:endParaRPr lang="en-US"/>
          </a:p>
        </p:txBody>
      </p:sp>
      <p:sp>
        <p:nvSpPr>
          <p:cNvPr id="67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D3E1A7-4310-4221-B07B-5C3CE86D4195}" type="slidenum">
              <a:rPr lang="ar-SA"/>
              <a:pPr/>
              <a:t>3</a:t>
            </a:fld>
            <a:endParaRPr lang="en-US"/>
          </a:p>
        </p:txBody>
      </p:sp>
      <p:sp>
        <p:nvSpPr>
          <p:cNvPr id="67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0049BF-A6A4-40F8-8D6C-C52B4ED7F548}" type="slidenum">
              <a:rPr lang="ar-SA"/>
              <a:pPr/>
              <a:t>4</a:t>
            </a:fld>
            <a:endParaRPr lang="en-US"/>
          </a:p>
        </p:txBody>
      </p:sp>
      <p:sp>
        <p:nvSpPr>
          <p:cNvPr id="67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A6AB83-7EAF-445E-8A8F-D7B4D712FFAE}" type="slidenum">
              <a:rPr lang="ar-SA"/>
              <a:pPr/>
              <a:t>5</a:t>
            </a:fld>
            <a:endParaRPr lang="en-US"/>
          </a:p>
        </p:txBody>
      </p:sp>
      <p:sp>
        <p:nvSpPr>
          <p:cNvPr id="67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B5DD7A-4DE8-46B5-852F-034F51DC7FAE}" type="slidenum">
              <a:rPr lang="ar-SA"/>
              <a:pPr/>
              <a:t>6</a:t>
            </a:fld>
            <a:endParaRPr lang="en-US"/>
          </a:p>
        </p:txBody>
      </p:sp>
      <p:sp>
        <p:nvSpPr>
          <p:cNvPr id="67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08952A-3071-41DE-A9C7-B94CFB52BBD8}" type="slidenum">
              <a:rPr lang="ar-SA"/>
              <a:pPr/>
              <a:t>7</a:t>
            </a:fld>
            <a:endParaRPr lang="en-US"/>
          </a:p>
        </p:txBody>
      </p:sp>
      <p:sp>
        <p:nvSpPr>
          <p:cNvPr id="67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CDEDF2-E975-4BA5-AA70-D4C6B6F1EF58}" type="slidenum">
              <a:rPr lang="ar-SA"/>
              <a:pPr/>
              <a:t>8</a:t>
            </a:fld>
            <a:endParaRPr lang="en-US"/>
          </a:p>
        </p:txBody>
      </p:sp>
      <p:sp>
        <p:nvSpPr>
          <p:cNvPr id="67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562ABA-C602-4A5E-AF3E-0ECD0813A9B0}" type="slidenum">
              <a:rPr lang="ar-SA"/>
              <a:pPr/>
              <a:t>9</a:t>
            </a:fld>
            <a:endParaRPr lang="en-US"/>
          </a:p>
        </p:txBody>
      </p:sp>
      <p:sp>
        <p:nvSpPr>
          <p:cNvPr id="67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FBF08F-2002-42B2-B5BA-CD1C110E89C0}" type="slidenum">
              <a:rPr lang="ar-SA"/>
              <a:pPr/>
              <a:t>10</a:t>
            </a:fld>
            <a:endParaRPr lang="en-US"/>
          </a:p>
        </p:txBody>
      </p:sp>
      <p:sp>
        <p:nvSpPr>
          <p:cNvPr id="68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B13206-7947-47BC-9CD1-7125B0D3BFB0}" type="slidenum">
              <a:rPr lang="ar-SA"/>
              <a:pPr/>
              <a:t>11</a:t>
            </a:fld>
            <a:endParaRPr lang="en-US"/>
          </a:p>
        </p:txBody>
      </p:sp>
      <p:sp>
        <p:nvSpPr>
          <p:cNvPr id="68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590997-58CF-4458-8147-72F7B5E2DD69}" type="slidenum">
              <a:rPr lang="ar-SA"/>
              <a:pPr/>
              <a:t>12</a:t>
            </a:fld>
            <a:endParaRPr lang="en-US"/>
          </a:p>
        </p:txBody>
      </p:sp>
      <p:sp>
        <p:nvSpPr>
          <p:cNvPr id="68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ECFBFF-0F63-4E35-9101-EAC9D690CCF3}" type="slidenum">
              <a:rPr lang="ar-SA"/>
              <a:pPr/>
              <a:t>13</a:t>
            </a:fld>
            <a:endParaRPr lang="en-US"/>
          </a:p>
        </p:txBody>
      </p:sp>
      <p:sp>
        <p:nvSpPr>
          <p:cNvPr id="68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7A0189-5713-484D-80C0-A58D2B7B7857}" type="slidenum">
              <a:rPr lang="ar-SA"/>
              <a:pPr/>
              <a:t>14</a:t>
            </a:fld>
            <a:endParaRPr lang="en-US"/>
          </a:p>
        </p:txBody>
      </p:sp>
      <p:sp>
        <p:nvSpPr>
          <p:cNvPr id="68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0AF83E-8DAF-41E8-906F-9345E1CAB19D}" type="slidenum">
              <a:rPr lang="ar-SA"/>
              <a:pPr/>
              <a:t>15</a:t>
            </a:fld>
            <a:endParaRPr lang="en-US"/>
          </a:p>
        </p:txBody>
      </p:sp>
      <p:sp>
        <p:nvSpPr>
          <p:cNvPr id="68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EE2FAC-3095-40F7-9B4E-143F198AB19C}" type="slidenum">
              <a:rPr lang="ar-SA"/>
              <a:pPr/>
              <a:t>16</a:t>
            </a:fld>
            <a:endParaRPr lang="en-US"/>
          </a:p>
        </p:txBody>
      </p:sp>
      <p:sp>
        <p:nvSpPr>
          <p:cNvPr id="68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514EDC-F244-4FEB-BE3D-1E584741BA96}" type="slidenum">
              <a:rPr lang="ar-SA"/>
              <a:pPr/>
              <a:t>17</a:t>
            </a:fld>
            <a:endParaRPr lang="en-US"/>
          </a:p>
        </p:txBody>
      </p:sp>
      <p:sp>
        <p:nvSpPr>
          <p:cNvPr id="68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9A83B5-397D-4A03-9224-77B5DC374308}" type="slidenum">
              <a:rPr lang="ar-SA"/>
              <a:pPr/>
              <a:t>18</a:t>
            </a:fld>
            <a:endParaRPr lang="en-US"/>
          </a:p>
        </p:txBody>
      </p:sp>
      <p:sp>
        <p:nvSpPr>
          <p:cNvPr id="68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971CDA-5D2F-4FB0-B9B1-8A248A640900}" type="slidenum">
              <a:rPr lang="ar-SA"/>
              <a:pPr/>
              <a:t>19</a:t>
            </a:fld>
            <a:endParaRPr lang="en-US"/>
          </a:p>
        </p:txBody>
      </p:sp>
      <p:sp>
        <p:nvSpPr>
          <p:cNvPr id="69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7F5789-C0CE-4956-A112-8196BE34A3B2}" type="slidenum">
              <a:rPr lang="ar-SA"/>
              <a:pPr/>
              <a:t>20</a:t>
            </a:fld>
            <a:endParaRPr lang="en-US"/>
          </a:p>
        </p:txBody>
      </p:sp>
      <p:sp>
        <p:nvSpPr>
          <p:cNvPr id="69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214F67-8BFF-4E71-85A5-F0804BB03E72}" type="slidenum">
              <a:rPr lang="ar-SA"/>
              <a:pPr/>
              <a:t>21</a:t>
            </a:fld>
            <a:endParaRPr lang="en-US"/>
          </a:p>
        </p:txBody>
      </p:sp>
      <p:sp>
        <p:nvSpPr>
          <p:cNvPr id="69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B69A2C-544F-4AD5-8302-861B4DDA46FD}" type="slidenum">
              <a:rPr lang="ar-SA"/>
              <a:pPr/>
              <a:t>22</a:t>
            </a:fld>
            <a:endParaRPr lang="en-US"/>
          </a:p>
        </p:txBody>
      </p:sp>
      <p:sp>
        <p:nvSpPr>
          <p:cNvPr id="69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5FE68C-4A52-434D-84B9-B3ACC621E1A4}" type="slidenum">
              <a:rPr lang="ar-SA"/>
              <a:pPr/>
              <a:t>23</a:t>
            </a:fld>
            <a:endParaRPr lang="en-US"/>
          </a:p>
        </p:txBody>
      </p:sp>
      <p:sp>
        <p:nvSpPr>
          <p:cNvPr id="69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FE4433-7519-4F2A-9050-9ECE6EDB6A9C}" type="slidenum">
              <a:rPr lang="ar-SA"/>
              <a:pPr/>
              <a:t>24</a:t>
            </a:fld>
            <a:endParaRPr lang="en-US"/>
          </a:p>
        </p:txBody>
      </p:sp>
      <p:sp>
        <p:nvSpPr>
          <p:cNvPr id="69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51A22C-F09D-48AE-A77E-0FED91CB2250}" type="slidenum">
              <a:rPr lang="ar-SA"/>
              <a:pPr/>
              <a:t>25</a:t>
            </a:fld>
            <a:endParaRPr lang="en-US"/>
          </a:p>
        </p:txBody>
      </p:sp>
      <p:sp>
        <p:nvSpPr>
          <p:cNvPr id="69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2275FD-5677-4878-A38A-AA052F79266E}" type="slidenum">
              <a:rPr lang="ar-SA"/>
              <a:pPr/>
              <a:t>26</a:t>
            </a:fld>
            <a:endParaRPr lang="en-US"/>
          </a:p>
        </p:txBody>
      </p:sp>
      <p:sp>
        <p:nvSpPr>
          <p:cNvPr id="69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3DC073-B733-4335-A156-C17830AC8F23}" type="slidenum">
              <a:rPr lang="ar-SA"/>
              <a:pPr/>
              <a:t>27</a:t>
            </a:fld>
            <a:endParaRPr lang="en-US"/>
          </a:p>
        </p:txBody>
      </p:sp>
      <p:sp>
        <p:nvSpPr>
          <p:cNvPr id="69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E9BF49-4A15-446A-BF48-EF3DFA0D134C}" type="slidenum">
              <a:rPr lang="ar-SA"/>
              <a:pPr/>
              <a:t>28</a:t>
            </a:fld>
            <a:endParaRPr lang="en-US"/>
          </a:p>
        </p:txBody>
      </p:sp>
      <p:sp>
        <p:nvSpPr>
          <p:cNvPr id="69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C25D40-2EAB-4670-B2FA-18576539A4C4}" type="slidenum">
              <a:rPr lang="ar-SA"/>
              <a:pPr/>
              <a:t>29</a:t>
            </a:fld>
            <a:endParaRPr lang="en-US"/>
          </a:p>
        </p:txBody>
      </p:sp>
      <p:sp>
        <p:nvSpPr>
          <p:cNvPr id="70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14DB59-5D04-46F4-8193-5E3BADD8C503}" type="slidenum">
              <a:rPr lang="ar-SA"/>
              <a:pPr/>
              <a:t>30</a:t>
            </a:fld>
            <a:endParaRPr lang="en-US"/>
          </a:p>
        </p:txBody>
      </p:sp>
      <p:sp>
        <p:nvSpPr>
          <p:cNvPr id="70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A957F6-7794-4726-8FCD-5B8309F6C8F7}" type="slidenum">
              <a:rPr lang="ar-SA"/>
              <a:pPr/>
              <a:t>31</a:t>
            </a:fld>
            <a:endParaRPr lang="en-US"/>
          </a:p>
        </p:txBody>
      </p:sp>
      <p:sp>
        <p:nvSpPr>
          <p:cNvPr id="70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876231-3884-4BAF-9B41-1849A3A7FD7E}" type="slidenum">
              <a:rPr lang="ar-SA"/>
              <a:pPr/>
              <a:t>32</a:t>
            </a:fld>
            <a:endParaRPr lang="en-US"/>
          </a:p>
        </p:txBody>
      </p:sp>
      <p:sp>
        <p:nvSpPr>
          <p:cNvPr id="70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E1C7FC-29FC-482B-80AB-B41B3E363C1A}" type="slidenum">
              <a:rPr lang="ar-SA"/>
              <a:pPr/>
              <a:t>33</a:t>
            </a:fld>
            <a:endParaRPr lang="en-US"/>
          </a:p>
        </p:txBody>
      </p:sp>
      <p:sp>
        <p:nvSpPr>
          <p:cNvPr id="70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AA71AC-6785-4F7F-8425-DDB7F79AA4D4}" type="slidenum">
              <a:rPr lang="ar-SA"/>
              <a:pPr/>
              <a:t>34</a:t>
            </a:fld>
            <a:endParaRPr lang="en-US"/>
          </a:p>
        </p:txBody>
      </p:sp>
      <p:sp>
        <p:nvSpPr>
          <p:cNvPr id="70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D56873-E0D4-44E4-8086-9352C8ED5FAE}" type="slidenum">
              <a:rPr lang="ar-SA"/>
              <a:pPr/>
              <a:t>35</a:t>
            </a:fld>
            <a:endParaRPr lang="en-US"/>
          </a:p>
        </p:txBody>
      </p:sp>
      <p:sp>
        <p:nvSpPr>
          <p:cNvPr id="70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539A68-3FB2-4EA0-9080-B996AFCE8CF9}" type="slidenum">
              <a:rPr lang="ar-SA"/>
              <a:pPr/>
              <a:t>36</a:t>
            </a:fld>
            <a:endParaRPr lang="en-US"/>
          </a:p>
        </p:txBody>
      </p:sp>
      <p:sp>
        <p:nvSpPr>
          <p:cNvPr id="70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0D7B48-DF46-4A99-9E88-24CDC5872701}" type="slidenum">
              <a:rPr lang="ar-SA"/>
              <a:pPr/>
              <a:t>37</a:t>
            </a:fld>
            <a:endParaRPr lang="en-US"/>
          </a:p>
        </p:txBody>
      </p:sp>
      <p:sp>
        <p:nvSpPr>
          <p:cNvPr id="70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DA04E4-39D4-40B1-94D1-2B9C124821C0}" type="slidenum">
              <a:rPr lang="ar-SA"/>
              <a:pPr/>
              <a:t>38</a:t>
            </a:fld>
            <a:endParaRPr lang="en-US"/>
          </a:p>
        </p:txBody>
      </p:sp>
      <p:sp>
        <p:nvSpPr>
          <p:cNvPr id="70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67EF91-D610-4662-8DEF-A77DBA60D35D}" type="slidenum">
              <a:rPr lang="ar-SA"/>
              <a:pPr/>
              <a:t>39</a:t>
            </a:fld>
            <a:endParaRPr lang="en-US"/>
          </a:p>
        </p:txBody>
      </p:sp>
      <p:sp>
        <p:nvSpPr>
          <p:cNvPr id="71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CCB7A4-83D5-4E71-85F7-43F8792CB201}" type="slidenum">
              <a:rPr lang="ar-SA"/>
              <a:pPr/>
              <a:t>40</a:t>
            </a:fld>
            <a:endParaRPr lang="en-US"/>
          </a:p>
        </p:txBody>
      </p:sp>
      <p:sp>
        <p:nvSpPr>
          <p:cNvPr id="71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027553-52A5-4FE1-8B79-EE0E6ACAAE06}" type="slidenum">
              <a:rPr lang="ar-SA"/>
              <a:pPr/>
              <a:t>41</a:t>
            </a:fld>
            <a:endParaRPr lang="en-US"/>
          </a:p>
        </p:txBody>
      </p:sp>
      <p:sp>
        <p:nvSpPr>
          <p:cNvPr id="71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8793AE-9DDE-4343-AB32-63C1ABC04D19}" type="slidenum">
              <a:rPr lang="ar-SA"/>
              <a:pPr/>
              <a:t>42</a:t>
            </a:fld>
            <a:endParaRPr lang="en-US"/>
          </a:p>
        </p:txBody>
      </p:sp>
      <p:sp>
        <p:nvSpPr>
          <p:cNvPr id="71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1F52ED-A14B-4953-A19C-04A64F11824E}" type="slidenum">
              <a:rPr lang="ar-SA"/>
              <a:pPr/>
              <a:t>43</a:t>
            </a:fld>
            <a:endParaRPr lang="en-US"/>
          </a:p>
        </p:txBody>
      </p:sp>
      <p:sp>
        <p:nvSpPr>
          <p:cNvPr id="71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62E160-FA0C-487F-8912-B978EF299AAF}" type="slidenum">
              <a:rPr lang="ar-SA"/>
              <a:pPr/>
              <a:t>44</a:t>
            </a:fld>
            <a:endParaRPr lang="en-US"/>
          </a:p>
        </p:txBody>
      </p:sp>
      <p:sp>
        <p:nvSpPr>
          <p:cNvPr id="71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A4F3AB-8792-45C1-B6BD-78FFEE8BE665}" type="slidenum">
              <a:rPr lang="ar-SA"/>
              <a:pPr/>
              <a:t>45</a:t>
            </a:fld>
            <a:endParaRPr lang="en-US"/>
          </a:p>
        </p:txBody>
      </p:sp>
      <p:sp>
        <p:nvSpPr>
          <p:cNvPr id="71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BCC3C7-0264-4C1A-B9CF-B990898EE047}" type="slidenum">
              <a:rPr lang="ar-SA"/>
              <a:pPr/>
              <a:t>46</a:t>
            </a:fld>
            <a:endParaRPr lang="en-US"/>
          </a:p>
        </p:txBody>
      </p:sp>
      <p:sp>
        <p:nvSpPr>
          <p:cNvPr id="71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0C2CC7-445F-4236-B65A-42A5BA891941}" type="slidenum">
              <a:rPr lang="ar-SA"/>
              <a:pPr/>
              <a:t>47</a:t>
            </a:fld>
            <a:endParaRPr lang="en-US"/>
          </a:p>
        </p:txBody>
      </p:sp>
      <p:sp>
        <p:nvSpPr>
          <p:cNvPr id="71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849570-4BC3-4647-880F-CB601EFC8463}" type="slidenum">
              <a:rPr lang="ar-SA"/>
              <a:pPr/>
              <a:t>48</a:t>
            </a:fld>
            <a:endParaRPr lang="en-US"/>
          </a:p>
        </p:txBody>
      </p:sp>
      <p:sp>
        <p:nvSpPr>
          <p:cNvPr id="71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25AF31-BBA4-4765-9BCE-7812F74097EB}" type="slidenum">
              <a:rPr lang="ar-SA"/>
              <a:pPr/>
              <a:t>49</a:t>
            </a:fld>
            <a:endParaRPr lang="en-US"/>
          </a:p>
        </p:txBody>
      </p:sp>
      <p:sp>
        <p:nvSpPr>
          <p:cNvPr id="72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AE0CF8-3D61-4647-81BB-F4E46A4B3C2A}" type="slidenum">
              <a:rPr lang="ar-SA"/>
              <a:pPr/>
              <a:t>50</a:t>
            </a:fld>
            <a:endParaRPr lang="en-US"/>
          </a:p>
        </p:txBody>
      </p:sp>
      <p:sp>
        <p:nvSpPr>
          <p:cNvPr id="72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B7184A-123D-4568-BE72-90B8F6A0BE1D}" type="slidenum">
              <a:rPr lang="ar-SA"/>
              <a:pPr/>
              <a:t>51</a:t>
            </a:fld>
            <a:endParaRPr lang="en-US"/>
          </a:p>
        </p:txBody>
      </p:sp>
      <p:sp>
        <p:nvSpPr>
          <p:cNvPr id="72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2C41AC-3E88-4B7F-A88B-4CE398A3043E}" type="slidenum">
              <a:rPr lang="ar-SA"/>
              <a:pPr/>
              <a:t>52</a:t>
            </a:fld>
            <a:endParaRPr lang="en-US"/>
          </a:p>
        </p:txBody>
      </p:sp>
      <p:sp>
        <p:nvSpPr>
          <p:cNvPr id="72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842BCB-9B0C-4336-B570-034301076DFD}" type="slidenum">
              <a:rPr lang="ar-SA"/>
              <a:pPr/>
              <a:t>53</a:t>
            </a:fld>
            <a:endParaRPr lang="en-US"/>
          </a:p>
        </p:txBody>
      </p:sp>
      <p:sp>
        <p:nvSpPr>
          <p:cNvPr id="72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63C4AA-FC49-4360-832D-887EBBF29549}" type="slidenum">
              <a:rPr lang="ar-SA"/>
              <a:pPr/>
              <a:t>54</a:t>
            </a:fld>
            <a:endParaRPr lang="en-US"/>
          </a:p>
        </p:txBody>
      </p:sp>
      <p:sp>
        <p:nvSpPr>
          <p:cNvPr id="72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66B46C-320A-4787-9B7F-BE535DF4F901}" type="slidenum">
              <a:rPr lang="ar-SA"/>
              <a:pPr/>
              <a:t>55</a:t>
            </a:fld>
            <a:endParaRPr lang="en-US"/>
          </a:p>
        </p:txBody>
      </p:sp>
      <p:sp>
        <p:nvSpPr>
          <p:cNvPr id="72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84DBD0-2DAF-4BF5-A58B-393AD54D170A}" type="slidenum">
              <a:rPr lang="ar-SA"/>
              <a:pPr/>
              <a:t>56</a:t>
            </a:fld>
            <a:endParaRPr lang="en-US"/>
          </a:p>
        </p:txBody>
      </p:sp>
      <p:sp>
        <p:nvSpPr>
          <p:cNvPr id="72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E353E4-5CE8-4597-A393-180225AD75A6}" type="slidenum">
              <a:rPr lang="ar-SA"/>
              <a:pPr/>
              <a:t>57</a:t>
            </a:fld>
            <a:endParaRPr lang="en-US"/>
          </a:p>
        </p:txBody>
      </p:sp>
      <p:sp>
        <p:nvSpPr>
          <p:cNvPr id="72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126E8E-DEB0-447F-9334-43A93CF6D698}" type="slidenum">
              <a:rPr lang="ar-SA"/>
              <a:pPr/>
              <a:t>58</a:t>
            </a:fld>
            <a:endParaRPr lang="en-US"/>
          </a:p>
        </p:txBody>
      </p:sp>
      <p:sp>
        <p:nvSpPr>
          <p:cNvPr id="73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088B9B-0341-4DE4-A102-F18476B7DC14}" type="slidenum">
              <a:rPr lang="ar-SA"/>
              <a:pPr/>
              <a:t>59</a:t>
            </a:fld>
            <a:endParaRPr lang="en-US"/>
          </a:p>
        </p:txBody>
      </p:sp>
      <p:sp>
        <p:nvSpPr>
          <p:cNvPr id="73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52D537-4E62-44C2-8E84-F4FEFFCC2F0A}" type="slidenum">
              <a:rPr lang="ar-SA"/>
              <a:pPr/>
              <a:t>60</a:t>
            </a:fld>
            <a:endParaRPr lang="en-US"/>
          </a:p>
        </p:txBody>
      </p:sp>
      <p:sp>
        <p:nvSpPr>
          <p:cNvPr id="73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87F736-685A-4CD2-9AE8-327A80C87C0C}" type="slidenum">
              <a:rPr lang="ar-SA"/>
              <a:pPr/>
              <a:t>61</a:t>
            </a:fld>
            <a:endParaRPr lang="en-US"/>
          </a:p>
        </p:txBody>
      </p:sp>
      <p:sp>
        <p:nvSpPr>
          <p:cNvPr id="73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F9071A-7AA8-4DF2-8557-36908D076BB4}" type="slidenum">
              <a:rPr lang="ar-SA"/>
              <a:pPr/>
              <a:t>62</a:t>
            </a:fld>
            <a:endParaRPr lang="en-US"/>
          </a:p>
        </p:txBody>
      </p:sp>
      <p:sp>
        <p:nvSpPr>
          <p:cNvPr id="73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434" name="Group 2"/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146435" name="AutoShape 3"/>
            <p:cNvSpPr>
              <a:spLocks noChangeArrowheads="1"/>
            </p:cNvSpPr>
            <p:nvPr userDrawn="1"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46436" name="Rectangle 4"/>
            <p:cNvSpPr>
              <a:spLocks noChangeArrowheads="1"/>
            </p:cNvSpPr>
            <p:nvPr userDrawn="1"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46437" name="AutoShape 5"/>
            <p:cNvSpPr>
              <a:spLocks noChangeArrowheads="1"/>
            </p:cNvSpPr>
            <p:nvPr userDrawn="1"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G4 w 1000"/>
                <a:gd name="T3" fmla="*/ G1 h 1000"/>
              </a:gdLst>
              <a:ahLst/>
              <a:cxnLst>
                <a:cxn ang="0">
                  <a:pos x="0" y="0"/>
                </a:cxn>
                <a:cxn ang="0">
                  <a:pos x="4416" y="0"/>
                </a:cxn>
                <a:cxn ang="0">
                  <a:pos x="4917" y="500"/>
                </a:cxn>
                <a:cxn ang="0">
                  <a:pos x="4417" y="1000"/>
                </a:cxn>
                <a:cxn ang="0">
                  <a:pos x="0" y="1000"/>
                </a:cxn>
              </a:cxnLst>
              <a:rect l="T0" t="T1" r="T2" b="T3"/>
              <a:pathLst>
                <a:path w="4917" h="1000">
                  <a:moveTo>
                    <a:pt x="0" y="0"/>
                  </a:moveTo>
                  <a:lnTo>
                    <a:pt x="4416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rtl="0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46438" name="Line 6"/>
            <p:cNvSpPr>
              <a:spLocks noChangeShapeType="1"/>
            </p:cNvSpPr>
            <p:nvPr userDrawn="1"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4643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644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6441" name="Rectangle 9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6442" name="Rectangle 10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31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6443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fld id="{1979EE9D-7B2F-4910-86F2-4680AE483DB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1FE9E-A04D-42C5-BC8B-B7089D80C6E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E6537-953C-49FD-8BD7-38C68B3A085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DFA21-400C-4999-8CBC-0B57BE84377B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0B2E7-2ACC-4B21-9092-405DC3DD9DA9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5B6729-6C50-45E8-9C97-F61827767AFD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74F8B-6939-47A1-A724-C1AC930ADA43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AEDB1-90B3-4C26-91D1-6976826AFA4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F7FA2-30A3-4E54-A591-FBD01BA643E7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FAD1F-3D9D-441C-AF2F-3C086B59E23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95DEA-0164-4FBA-90FF-DB616B05626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7924800" cy="4419600"/>
          </a:xfrm>
        </p:spPr>
        <p:txBody>
          <a:bodyPr/>
          <a:lstStyle/>
          <a:p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62B4A4B-CF00-4E58-BFF5-09AA96C4C3ED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95263" y="228600"/>
            <a:ext cx="8339137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2A5711D9-9C0D-4B6F-B6FE-9991B169C57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3886200" cy="2133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886200"/>
            <a:ext cx="3886200" cy="2133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0F06581-1671-4996-93E0-D8FEC4C7D18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410" name="Group 2"/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145411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45412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G4 w 1000"/>
                <a:gd name="T3" fmla="*/ G1 h 1000"/>
              </a:gdLst>
              <a:ahLst/>
              <a:cxnLst>
                <a:cxn ang="0">
                  <a:pos x="0" y="0"/>
                </a:cxn>
                <a:cxn ang="0">
                  <a:pos x="6499" y="0"/>
                </a:cxn>
                <a:cxn ang="0">
                  <a:pos x="7000" y="500"/>
                </a:cxn>
                <a:cxn ang="0">
                  <a:pos x="6500" y="1000"/>
                </a:cxn>
                <a:cxn ang="0">
                  <a:pos x="0" y="1000"/>
                </a:cxn>
              </a:cxnLst>
              <a:rect l="T0" t="T1" r="T2" b="T3"/>
              <a:pathLst>
                <a:path w="7000" h="1000">
                  <a:moveTo>
                    <a:pt x="0" y="0"/>
                  </a:moveTo>
                  <a:lnTo>
                    <a:pt x="6499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rtl="0"/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45413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4541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541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541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/>
            </a:lvl1pPr>
          </a:lstStyle>
          <a:p>
            <a:endParaRPr lang="en-US"/>
          </a:p>
        </p:txBody>
      </p:sp>
      <p:sp>
        <p:nvSpPr>
          <p:cNvPr id="14541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/>
            </a:lvl1pPr>
          </a:lstStyle>
          <a:p>
            <a:endParaRPr lang="en-US"/>
          </a:p>
        </p:txBody>
      </p:sp>
      <p:sp>
        <p:nvSpPr>
          <p:cNvPr id="14541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latin typeface="Arial Black" pitchFamily="34" charset="0"/>
              </a:defRPr>
            </a:lvl1pPr>
          </a:lstStyle>
          <a:p>
            <a:fld id="{FFE13E46-547F-4B75-8666-867A11119F9E}" type="slidenum">
              <a:rPr lang="ar-SA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</p:sldLayoutIdLst>
  <p:transition spd="slow">
    <p:comb/>
  </p:transition>
  <p:timing>
    <p:tnLst>
      <p:par>
        <p:cTn id="1" dur="indefinite" restart="never" nodeType="tmRoot"/>
      </p:par>
    </p:tnLst>
  </p:timing>
  <p:txStyles>
    <p:titleStyle>
      <a:lvl1pPr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6877050" y="10525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172450" y="836613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00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787900" y="333375"/>
            <a:ext cx="28305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4400" b="1"/>
              <a:t>فصل چهارم</a:t>
            </a:r>
            <a:r>
              <a:rPr lang="fa-IR" sz="2400"/>
              <a:t> 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619250" y="2997200"/>
            <a:ext cx="6335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sz="4000" b="1">
                <a:cs typeface="B Farnaz" pitchFamily="2" charset="-78"/>
              </a:rPr>
              <a:t>مشاركت مخصوص – شركت عملي</a:t>
            </a:r>
            <a:endParaRPr lang="en-US" sz="4000" b="1">
              <a:cs typeface="B Farnaz" pitchFamily="2" charset="-78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5651500" y="333375"/>
            <a:ext cx="19431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5400" b="1"/>
              <a:t>مقدمه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68313" y="2349500"/>
            <a:ext cx="79200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800"/>
              <a:t>شركت عملي ويا مشاركت تجاري ، مخصوص يك شركت تجاري است كه دو نفر با هم توافق مي نمايند بطور مشاركتي يك رشته از امور تجارت را اداره نمايند.</a:t>
            </a:r>
          </a:p>
          <a:p>
            <a:pPr algn="just"/>
            <a:r>
              <a:rPr lang="fa-IR" sz="2800"/>
              <a:t> اين نوع</a:t>
            </a:r>
            <a:endParaRPr lang="en-US" sz="28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755650" y="2205038"/>
            <a:ext cx="76327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800"/>
              <a:t>از شراكت تضامني خاص مي باشد ، نظر به موقتي بودن شركت ، تسهيم سود وزيان آن مشابه وهمانند شركتهاي تضامني خواهد بود.</a:t>
            </a:r>
          </a:p>
          <a:p>
            <a:pPr algn="just"/>
            <a:r>
              <a:rPr lang="fa-IR" sz="2800"/>
              <a:t>شركت عملي را شركت بازرگاني ويا مشاركت</a:t>
            </a:r>
            <a:endParaRPr lang="en-US" sz="28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84213" y="2492375"/>
            <a:ext cx="7616825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800"/>
              <a:t>مخاطره اي مي نامند. كه يك شركت تضامني موقتي است ولي اسم ونام ندارد، شركاء يا اعضاء اين شركت تجاري را شريك مخاطره اي مي گويند.</a:t>
            </a:r>
          </a:p>
          <a:p>
            <a:pPr algn="just"/>
            <a:r>
              <a:rPr lang="fa-IR" sz="2800"/>
              <a:t>آنها توافق مي كنند كه سرمايه را براي</a:t>
            </a:r>
            <a:r>
              <a:rPr lang="fa-IR" sz="2400"/>
              <a:t>    </a:t>
            </a:r>
            <a:endParaRPr lang="en-US" sz="2400"/>
          </a:p>
          <a:p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684213" y="2420938"/>
            <a:ext cx="77057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800"/>
              <a:t>اجراي عمليات يك نوع فعاليت خاص به حساب شركت واريز نمايند.</a:t>
            </a:r>
          </a:p>
          <a:p>
            <a:pPr algn="just"/>
            <a:r>
              <a:rPr lang="fa-IR" sz="2800"/>
              <a:t>اين سرمايه ممكن است نقدي ويا غير نقدي باشد، لكن سود وزيان را بطور مساوي و</a:t>
            </a:r>
            <a:endParaRPr lang="en-US" sz="28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403350" y="207963"/>
            <a:ext cx="684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400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84213" y="2492375"/>
            <a:ext cx="75628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800"/>
              <a:t>يا به نسبتهاي توافقي بين خود تقسيم نمايند. هر زمان كه مدت شركت به اتمام رسيد، مشاركت تجاري مخصوصي به پايان مي رسد.</a:t>
            </a:r>
          </a:p>
          <a:p>
            <a:pPr algn="just"/>
            <a:r>
              <a:rPr lang="fa-IR" sz="2800"/>
              <a:t>اگر تاجري نياز به وجوه نقد ويا</a:t>
            </a:r>
            <a:endParaRPr lang="en-US" sz="28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11188" y="1462088"/>
            <a:ext cx="7745412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fa-IR" sz="2400"/>
          </a:p>
          <a:p>
            <a:pPr algn="just"/>
            <a:r>
              <a:rPr lang="fa-IR" sz="2800"/>
              <a:t>مهارت خاص نياز داشته باشد مي تواند با ساير تجار ديگر وارد مشاركت مخصوص شود.</a:t>
            </a:r>
          </a:p>
          <a:p>
            <a:pPr algn="just"/>
            <a:endParaRPr lang="fa-IR" sz="2800"/>
          </a:p>
          <a:p>
            <a:pPr algn="just"/>
            <a:r>
              <a:rPr lang="fa-IR" sz="2800"/>
              <a:t>مثال چنين عملياتي:</a:t>
            </a:r>
          </a:p>
          <a:p>
            <a:pPr algn="just"/>
            <a:endParaRPr lang="fa-IR" sz="2800"/>
          </a:p>
          <a:p>
            <a:pPr algn="just"/>
            <a:r>
              <a:rPr lang="fa-IR" sz="2800"/>
              <a:t>الف) مشاركت در كالاهاي اماني يا حق العمل كاري </a:t>
            </a:r>
          </a:p>
          <a:p>
            <a:pPr algn="just"/>
            <a:r>
              <a:rPr lang="fa-IR" sz="2800"/>
              <a:t>ب) مشاركت در امورساختماني </a:t>
            </a:r>
          </a:p>
          <a:p>
            <a:endParaRPr lang="fa-IR" sz="2800"/>
          </a:p>
          <a:p>
            <a:endParaRPr lang="fa-IR" sz="2400"/>
          </a:p>
          <a:p>
            <a:endParaRPr lang="en-US" sz="2400"/>
          </a:p>
          <a:p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23850" y="2205038"/>
            <a:ext cx="799306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800"/>
              <a:t>ج) مشاركت در خريد وفروش املاك</a:t>
            </a:r>
          </a:p>
          <a:p>
            <a:pPr algn="just"/>
            <a:endParaRPr lang="fa-IR" sz="2800"/>
          </a:p>
          <a:p>
            <a:pPr algn="just"/>
            <a:r>
              <a:rPr lang="fa-IR" sz="2800"/>
              <a:t>د) مشاركت در سهام خزانه ويا اوراق قرضه</a:t>
            </a:r>
          </a:p>
          <a:p>
            <a:pPr algn="just"/>
            <a:endParaRPr lang="fa-IR" sz="2800"/>
          </a:p>
          <a:p>
            <a:pPr algn="just"/>
            <a:r>
              <a:rPr lang="fa-IR" sz="2800"/>
              <a:t>ه) سفته بازي در سهام وغيره</a:t>
            </a:r>
          </a:p>
          <a:p>
            <a:pPr algn="just"/>
            <a:endParaRPr lang="fa-IR" sz="28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01" name="Group 41"/>
          <p:cNvGraphicFramePr>
            <a:graphicFrameLocks noGrp="1"/>
          </p:cNvGraphicFramePr>
          <p:nvPr/>
        </p:nvGraphicFramePr>
        <p:xfrm>
          <a:off x="611188" y="2708275"/>
          <a:ext cx="7848600" cy="2346960"/>
        </p:xfrm>
        <a:graphic>
          <a:graphicData uri="http://schemas.openxmlformats.org/drawingml/2006/table">
            <a:tbl>
              <a:tblPr rtl="1"/>
              <a:tblGrid>
                <a:gridCol w="3933825"/>
                <a:gridCol w="3914775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شركت عملي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شركت تضامني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1- ضرورتي ندارد كه نام تجاري داشته باشد.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1- داشتن نام خاص.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2- شركاي شركت عملي را شريك ريسك پذير مي نامند.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2- شركاء در شركت تضامني را يك شريك ضامن گويند.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3536950" y="282575"/>
            <a:ext cx="15097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sz="5400" b="1">
                <a:solidFill>
                  <a:schemeClr val="bg1"/>
                </a:solidFill>
              </a:rPr>
              <a:t>تفاوت</a:t>
            </a:r>
            <a:endParaRPr lang="en-US" sz="5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6856413" y="6397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400"/>
          </a:p>
        </p:txBody>
      </p:sp>
      <p:graphicFrame>
        <p:nvGraphicFramePr>
          <p:cNvPr id="16402" name="Group 18"/>
          <p:cNvGraphicFramePr>
            <a:graphicFrameLocks noGrp="1"/>
          </p:cNvGraphicFramePr>
          <p:nvPr/>
        </p:nvGraphicFramePr>
        <p:xfrm>
          <a:off x="611188" y="2349500"/>
          <a:ext cx="7921625" cy="2268220"/>
        </p:xfrm>
        <a:graphic>
          <a:graphicData uri="http://schemas.openxmlformats.org/drawingml/2006/table">
            <a:tbl>
              <a:tblPr rtl="1"/>
              <a:tblGrid>
                <a:gridCol w="3960813"/>
                <a:gridCol w="3960812"/>
              </a:tblGrid>
              <a:tr h="10810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 حداقل دو نفر وحداكثر بيشتر از آن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 حداقل دو نفروحداكثر در امور بانكي 10 نفر ودر ساير شركتها20 نفر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4- اين شركت ماهيت موقتي دارد.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4- عمليات تجاري مستمر ومحدود به فعاليت خاصي نيست.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288213" y="4238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400"/>
          </a:p>
        </p:txBody>
      </p:sp>
      <p:graphicFrame>
        <p:nvGraphicFramePr>
          <p:cNvPr id="17424" name="Group 16"/>
          <p:cNvGraphicFramePr>
            <a:graphicFrameLocks noGrp="1"/>
          </p:cNvGraphicFramePr>
          <p:nvPr/>
        </p:nvGraphicFramePr>
        <p:xfrm>
          <a:off x="539750" y="2276475"/>
          <a:ext cx="7993063" cy="2632076"/>
        </p:xfrm>
        <a:graphic>
          <a:graphicData uri="http://schemas.openxmlformats.org/drawingml/2006/table">
            <a:tbl>
              <a:tblPr rtl="1"/>
              <a:tblGrid>
                <a:gridCol w="3994150"/>
                <a:gridCol w="3998913"/>
              </a:tblGrid>
              <a:tr h="11509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5- توافق نامه ثبت نمي گردد.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5- شركتنامه بايد ثبت شود.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11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6- بشركاء آزاد در هر نوع فعاليت ديگر لطور مستقل.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6- شركاء نمي توانند به طور مستقل در همان نوع فعاليت اشتغالداشته باشند.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6496050" y="14319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400"/>
          </a:p>
        </p:txBody>
      </p:sp>
      <p:graphicFrame>
        <p:nvGraphicFramePr>
          <p:cNvPr id="18450" name="Group 18"/>
          <p:cNvGraphicFramePr>
            <a:graphicFrameLocks noGrp="1"/>
          </p:cNvGraphicFramePr>
          <p:nvPr/>
        </p:nvGraphicFramePr>
        <p:xfrm>
          <a:off x="684213" y="2349500"/>
          <a:ext cx="7632700" cy="2628900"/>
        </p:xfrm>
        <a:graphic>
          <a:graphicData uri="http://schemas.openxmlformats.org/drawingml/2006/table">
            <a:tbl>
              <a:tblPr rtl="1"/>
              <a:tblGrid>
                <a:gridCol w="3816350"/>
                <a:gridCol w="3816350"/>
              </a:tblGrid>
              <a:tr h="122555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7- سود در پايان مدت مشاركت مخصوص مشخص و معين مي گردد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7- سود سالانه تعيين ومشخص مي گردد.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0335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8- شركاء اختيار ضمني ندارند.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8- شركاء اختيار ضمني دارند.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70" name="Group 14"/>
          <p:cNvGraphicFramePr>
            <a:graphicFrameLocks noGrp="1"/>
          </p:cNvGraphicFramePr>
          <p:nvPr/>
        </p:nvGraphicFramePr>
        <p:xfrm>
          <a:off x="611188" y="2565400"/>
          <a:ext cx="7848600" cy="2409826"/>
        </p:xfrm>
        <a:graphic>
          <a:graphicData uri="http://schemas.openxmlformats.org/drawingml/2006/table">
            <a:tbl>
              <a:tblPr rtl="1"/>
              <a:tblGrid>
                <a:gridCol w="3924300"/>
                <a:gridCol w="3924300"/>
              </a:tblGrid>
              <a:tr h="11509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9- هيچ بدهي مشترك ومتعدد وجود ندارد.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9- بدهيهاي مشترك ومتعدد براي شركاء وجد دارد.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88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 قانون خاص برايشركتهاي عملي وجود ندارد.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قانون خاصي براي شركتهاي تضامني وجود دارد.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3" name="Group 23"/>
          <p:cNvGraphicFramePr>
            <a:graphicFrameLocks noGrp="1"/>
          </p:cNvGraphicFramePr>
          <p:nvPr/>
        </p:nvGraphicFramePr>
        <p:xfrm>
          <a:off x="611188" y="1628775"/>
          <a:ext cx="7777162" cy="1095375"/>
        </p:xfrm>
        <a:graphic>
          <a:graphicData uri="http://schemas.openxmlformats.org/drawingml/2006/table">
            <a:tbl>
              <a:tblPr rtl="1"/>
              <a:tblGrid>
                <a:gridCol w="3887787"/>
                <a:gridCol w="3889375"/>
              </a:tblGrid>
              <a:tr h="109537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11- دفتر جداگانه اي براي ثبت عمليات وجود ندارد.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11- دفاتر جداگانه اي براي ثبت عمليات وجود دارد.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6786563" y="29432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400"/>
          </a:p>
        </p:txBody>
      </p:sp>
      <p:graphicFrame>
        <p:nvGraphicFramePr>
          <p:cNvPr id="20504" name="Group 24"/>
          <p:cNvGraphicFramePr>
            <a:graphicFrameLocks noGrp="1"/>
          </p:cNvGraphicFramePr>
          <p:nvPr/>
        </p:nvGraphicFramePr>
        <p:xfrm>
          <a:off x="611188" y="4149725"/>
          <a:ext cx="7775575" cy="1800225"/>
        </p:xfrm>
        <a:graphic>
          <a:graphicData uri="http://schemas.openxmlformats.org/drawingml/2006/table">
            <a:tbl>
              <a:tblPr rtl="1"/>
              <a:tblGrid>
                <a:gridCol w="3886200"/>
                <a:gridCol w="3889375"/>
              </a:tblGrid>
              <a:tr h="7207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شركت عملي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حق العمل كاري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1- شركاي اين نوع شركتها را شركاي ريسكپذير مينامند.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1- حق العمل كاري را انجام مي دهند كه طرف آن آمر مي نامند.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3852863" y="3068638"/>
            <a:ext cx="1163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a-IR" sz="4000" b="1"/>
              <a:t>تفاوت</a:t>
            </a:r>
            <a:endParaRPr lang="en-US" sz="4000" b="1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37" name="Group 33"/>
          <p:cNvGraphicFramePr>
            <a:graphicFrameLocks noGrp="1"/>
          </p:cNvGraphicFramePr>
          <p:nvPr/>
        </p:nvGraphicFramePr>
        <p:xfrm>
          <a:off x="539750" y="2636838"/>
          <a:ext cx="7920038" cy="1889760"/>
        </p:xfrm>
        <a:graphic>
          <a:graphicData uri="http://schemas.openxmlformats.org/drawingml/2006/table">
            <a:tbl>
              <a:tblPr rtl="1"/>
              <a:tblGrid>
                <a:gridCol w="3959225"/>
                <a:gridCol w="3960813"/>
              </a:tblGrid>
              <a:tr h="89217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2- روابط بين شركاء ، مانند شركت تضامني است.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2- روابط اين دو شخص را امر وحق العمل كار مينامند.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805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 يك شركت تضامني موقتي است.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 حق العمل كار ويا نماينده لازم نيست شريك باشد.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41" name="Group 13"/>
          <p:cNvGraphicFramePr>
            <a:graphicFrameLocks noGrp="1"/>
          </p:cNvGraphicFramePr>
          <p:nvPr/>
        </p:nvGraphicFramePr>
        <p:xfrm>
          <a:off x="611188" y="2349500"/>
          <a:ext cx="7921625" cy="2087563"/>
        </p:xfrm>
        <a:graphic>
          <a:graphicData uri="http://schemas.openxmlformats.org/drawingml/2006/table">
            <a:tbl>
              <a:tblPr rtl="1"/>
              <a:tblGrid>
                <a:gridCol w="3960813"/>
                <a:gridCol w="3960812"/>
              </a:tblGrid>
              <a:tr h="104457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4- سود وزيان بطور مساوي ويا با يك توافقي تقسيم مي شود.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4- نماينده يا حق العمل كار هيچ حقي در سود حق العمل دريافت.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29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5- تمام شركاي قدرت مساوي خريد وفروش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88" name="Group 36"/>
          <p:cNvGraphicFramePr>
            <a:graphicFrameLocks noGrp="1"/>
          </p:cNvGraphicFramePr>
          <p:nvPr/>
        </p:nvGraphicFramePr>
        <p:xfrm>
          <a:off x="684213" y="2276475"/>
          <a:ext cx="7704137" cy="2743200"/>
        </p:xfrm>
        <a:graphic>
          <a:graphicData uri="http://schemas.openxmlformats.org/drawingml/2006/table">
            <a:tbl>
              <a:tblPr rtl="1"/>
              <a:tblGrid>
                <a:gridCol w="3849687"/>
                <a:gridCol w="3854450"/>
              </a:tblGrid>
              <a:tr h="93662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5- و جمع آوري مطابقات را دارند.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5- نماينده هيچ قدرتي ندارد، او بايد دستورات مركزي را پيگيري نمايد.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50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6- سرمايه  بطور نقدي ويا به راههاي ديگر توسط شركاي ريسك پزير آورده مي شود.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5848350" y="380841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400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7485063" y="3200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endParaRPr lang="en-US" sz="2400"/>
          </a:p>
        </p:txBody>
      </p:sp>
      <p:graphicFrame>
        <p:nvGraphicFramePr>
          <p:cNvPr id="24615" name="Group 39"/>
          <p:cNvGraphicFramePr>
            <a:graphicFrameLocks noGrp="1"/>
          </p:cNvGraphicFramePr>
          <p:nvPr/>
        </p:nvGraphicFramePr>
        <p:xfrm>
          <a:off x="684213" y="2205038"/>
          <a:ext cx="7705725" cy="2084832"/>
        </p:xfrm>
        <a:graphic>
          <a:graphicData uri="http://schemas.openxmlformats.org/drawingml/2006/table">
            <a:tbl>
              <a:tblPr rtl="1"/>
              <a:tblGrid>
                <a:gridCol w="3743325"/>
                <a:gridCol w="3962400"/>
              </a:tblGrid>
              <a:tr h="10810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6- انتخاب سرمايه يا بطور نقدي يا توسط آمر آورده مي شود.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7- پس از اتمام فعاليت تجارت ، شركت منحل مي گردد.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8- عمليات بطور طولاني ومستمر بين آمر وحق العمل وجود دارد.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13" name="Group 13"/>
          <p:cNvGraphicFramePr>
            <a:graphicFrameLocks noGrp="1"/>
          </p:cNvGraphicFramePr>
          <p:nvPr/>
        </p:nvGraphicFramePr>
        <p:xfrm>
          <a:off x="684213" y="2205038"/>
          <a:ext cx="7632700" cy="1188720"/>
        </p:xfrm>
        <a:graphic>
          <a:graphicData uri="http://schemas.openxmlformats.org/drawingml/2006/table">
            <a:tbl>
              <a:tblPr rtl="1"/>
              <a:tblGrid>
                <a:gridCol w="3816350"/>
                <a:gridCol w="3816350"/>
              </a:tblGrid>
              <a:tr h="11414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8- شراكت ممكن است با خريد وفروش يا كاري يا ساير فعاليتها انجام پذيرد.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8- حق العمل كار فقط براي فروش كالا دارد.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1763713" y="4508500"/>
            <a:ext cx="5530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sz="2800"/>
              <a:t>با توافق شركاي ريسك پذير نگهداري شود.سود</a:t>
            </a:r>
            <a:endParaRPr lang="en-US" sz="28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827088" y="1557338"/>
            <a:ext cx="7416800" cy="344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800"/>
              <a:t>وزيان را به نحوه مشخص شناسايي مي كنيم.</a:t>
            </a:r>
          </a:p>
          <a:p>
            <a:r>
              <a:rPr lang="fa-IR" sz="2800"/>
              <a:t>روشهاي حسابداري شركت عملي:</a:t>
            </a:r>
          </a:p>
          <a:p>
            <a:endParaRPr lang="fa-IR" sz="2800"/>
          </a:p>
          <a:p>
            <a:endParaRPr lang="fa-IR" sz="2800"/>
          </a:p>
          <a:p>
            <a:r>
              <a:rPr lang="fa-IR" sz="2800"/>
              <a:t>1- موقعي كه يك سري كامل دفاتر براي اداره شركت نگهداري شود.</a:t>
            </a:r>
          </a:p>
          <a:p>
            <a:r>
              <a:rPr lang="fa-IR" sz="2800"/>
              <a:t>2- ثبت عمليات توسط شريك ريسك پزير در</a:t>
            </a:r>
          </a:p>
          <a:p>
            <a:r>
              <a:rPr lang="fa-IR" sz="2400"/>
              <a:t> 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11188" y="1989138"/>
            <a:ext cx="7848600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800"/>
              <a:t>دفاتر خودش</a:t>
            </a:r>
          </a:p>
          <a:p>
            <a:pPr algn="just"/>
            <a:r>
              <a:rPr lang="fa-IR" sz="2800"/>
              <a:t>3- همه شركاء ثبت شركت عملي را نگهداري نماند.</a:t>
            </a:r>
          </a:p>
          <a:p>
            <a:pPr algn="just"/>
            <a:endParaRPr lang="fa-IR" sz="2800"/>
          </a:p>
          <a:p>
            <a:pPr algn="just"/>
            <a:r>
              <a:rPr lang="fa-IR" sz="2800"/>
              <a:t>ثبت عمليات در دفاتر جداگانه</a:t>
            </a:r>
          </a:p>
          <a:p>
            <a:pPr algn="just"/>
            <a:r>
              <a:rPr lang="fa-IR" sz="2800"/>
              <a:t>حساب بانك مشترك باز مي گردد.كه سرمايه وفروشها به اين حساب واريزمي شوند.</a:t>
            </a:r>
          </a:p>
          <a:p>
            <a:pPr algn="just"/>
            <a:r>
              <a:rPr lang="fa-IR" sz="2800"/>
              <a:t>سرمايه</a:t>
            </a:r>
            <a:endParaRPr lang="en-US" sz="28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55650" y="2636838"/>
            <a:ext cx="7632700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800"/>
              <a:t>شركاء به روش شركت تضامني نگهداري مي شود.يك حساب تجارتي مخصوص براي </a:t>
            </a:r>
          </a:p>
          <a:p>
            <a:pPr algn="just"/>
            <a:r>
              <a:rPr lang="fa-IR" sz="2800"/>
              <a:t>انتقال خريد وفروشها به اين حساب ، باز مي شود.ومانده آن شامل سود وزيان كه بر</a:t>
            </a:r>
          </a:p>
          <a:p>
            <a:r>
              <a:rPr lang="fa-IR" sz="2400"/>
              <a:t> 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468313" y="2636838"/>
            <a:ext cx="83597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400"/>
              <a:t>حسب توافق بين شركاء تصميم مي گردد.</a:t>
            </a:r>
          </a:p>
          <a:p>
            <a:pPr algn="just"/>
            <a:r>
              <a:rPr lang="fa-IR" sz="2400"/>
              <a:t>روش اول:يكي از شركاء اداره شركت عملي را بعهده مي گيرد.كه حسابهايي </a:t>
            </a:r>
          </a:p>
          <a:p>
            <a:pPr algn="just"/>
            <a:r>
              <a:rPr lang="fa-IR" sz="2400"/>
              <a:t>را براي شركت عملي نگهداري مي نمايند.ساير شركاء فقط سهم سرمايه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755650" y="2492375"/>
            <a:ext cx="770731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 </a:t>
            </a:r>
          </a:p>
          <a:p>
            <a:pPr algn="just"/>
            <a:r>
              <a:rPr lang="fa-IR" sz="2400"/>
              <a:t> خود را واريز مي كنند.سندهاي داد وستد در دفاتر شركت وارد مي شود، وي حساب شركت عملي ويا مشاركت تجاري مخصوص ونيز حسابهاي تحت عنوان شركاء افتتاح مي كند.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684213" y="2781300"/>
            <a:ext cx="806767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400"/>
              <a:t>1- موقعي كه شركاء ، جوه نقد به عنوان سرمايه واريز نمايند:  وجوه نقد××</a:t>
            </a:r>
          </a:p>
          <a:p>
            <a:pPr algn="just"/>
            <a:r>
              <a:rPr lang="fa-IR" sz="2400"/>
              <a:t> جاري شركاء××</a:t>
            </a:r>
          </a:p>
          <a:p>
            <a:pPr algn="just"/>
            <a:r>
              <a:rPr lang="fa-IR" sz="2400"/>
              <a:t>2- موقعي كه كالا براي شركت عملي خريدار شود:  مشاركت مخصوص××</a:t>
            </a:r>
          </a:p>
          <a:p>
            <a:pPr algn="just"/>
            <a:r>
              <a:rPr lang="fa-IR" sz="2400"/>
              <a:t>وجوه نقد××</a:t>
            </a:r>
          </a:p>
          <a:p>
            <a:pPr algn="just"/>
            <a:endParaRPr lang="fa-IR" sz="2400"/>
          </a:p>
          <a:p>
            <a:pPr algn="just"/>
            <a:r>
              <a:rPr lang="fa-IR" sz="2400"/>
              <a:t>3- موقعي كه كالا بوسيله</a:t>
            </a:r>
          </a:p>
          <a:p>
            <a:pPr algn="just"/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827088" y="2420938"/>
            <a:ext cx="777557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fa-IR" sz="2400"/>
              <a:t>ساير شركاء خريداري شود: مشاركت مخصوص××</a:t>
            </a:r>
          </a:p>
          <a:p>
            <a:pPr algn="just"/>
            <a:r>
              <a:rPr lang="fa-IR" sz="2400"/>
              <a:t>جاري شركاء××</a:t>
            </a:r>
          </a:p>
          <a:p>
            <a:pPr algn="just"/>
            <a:r>
              <a:rPr lang="fa-IR" sz="2400"/>
              <a:t>4- موقعي كه كالا از شركت شريك اداره كننده به حساب شركت عمل آورده شود.: مشاركت مخصوص××</a:t>
            </a:r>
          </a:p>
          <a:p>
            <a:pPr algn="just"/>
            <a:r>
              <a:rPr lang="fa-IR" sz="2400"/>
              <a:t> خريد×× </a:t>
            </a:r>
          </a:p>
          <a:p>
            <a:pPr algn="just"/>
            <a:endParaRPr lang="fa-IR" sz="2400"/>
          </a:p>
          <a:p>
            <a:pPr algn="just"/>
            <a:r>
              <a:rPr lang="fa-IR" sz="2400"/>
              <a:t>5- موقعي كه هزينه ها پرداخت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1042988" y="549275"/>
            <a:ext cx="7345362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گردد: مشاركت مخصوص××</a:t>
            </a:r>
          </a:p>
          <a:p>
            <a:pPr algn="l"/>
            <a:r>
              <a:rPr lang="fa-IR" sz="2400"/>
              <a:t>وجوه نقد××</a:t>
            </a:r>
          </a:p>
          <a:p>
            <a:r>
              <a:rPr lang="fa-IR" sz="2400"/>
              <a:t>6- كالا بطور نقد فروخته شود: وجوه نقد××</a:t>
            </a:r>
          </a:p>
          <a:p>
            <a:endParaRPr lang="fa-IR" sz="2400"/>
          </a:p>
          <a:p>
            <a:endParaRPr lang="fa-IR" sz="2400"/>
          </a:p>
          <a:p>
            <a:pPr algn="l"/>
            <a:r>
              <a:rPr lang="fa-IR" sz="2400"/>
              <a:t>مشاركت مخصوص××</a:t>
            </a:r>
          </a:p>
          <a:p>
            <a:pPr algn="l"/>
            <a:endParaRPr lang="fa-IR" sz="2400"/>
          </a:p>
          <a:p>
            <a:r>
              <a:rPr lang="fa-IR" sz="2400"/>
              <a:t>7- كالا بطور نسيه فروخته شود:حسابهاي دريافتي××</a:t>
            </a:r>
          </a:p>
          <a:p>
            <a:pPr algn="l"/>
            <a:r>
              <a:rPr lang="fa-IR" sz="2400"/>
              <a:t>مشاركت مخصوص××</a:t>
            </a:r>
          </a:p>
          <a:p>
            <a:r>
              <a:rPr lang="fa-IR" sz="2400"/>
              <a:t>8- هزينه ها بوسيله ساير پرداخت شود:مشاركت مخصوص××</a:t>
            </a:r>
          </a:p>
          <a:p>
            <a:pPr algn="l"/>
            <a:r>
              <a:rPr lang="fa-IR" sz="2400"/>
              <a:t>جاري شركاء××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684213" y="692150"/>
            <a:ext cx="8104187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9- وقعي كه حق الزحمه شريك اداره پرداخت شود: مشاركت مخصوص××</a:t>
            </a:r>
          </a:p>
          <a:p>
            <a:pPr algn="l"/>
            <a:r>
              <a:rPr lang="fa-IR" sz="2400"/>
              <a:t>درآمدكمسيون××</a:t>
            </a:r>
          </a:p>
          <a:p>
            <a:pPr algn="l"/>
            <a:endParaRPr lang="fa-IR" sz="2400"/>
          </a:p>
          <a:p>
            <a:pPr algn="l"/>
            <a:endParaRPr lang="fa-IR" sz="2400"/>
          </a:p>
          <a:p>
            <a:pPr algn="l"/>
            <a:endParaRPr lang="fa-IR" sz="2400"/>
          </a:p>
          <a:p>
            <a:r>
              <a:rPr lang="fa-IR" sz="2400"/>
              <a:t>10- موقعي كه كالاي فروش نرفته به وسيله شريك اداره برداشت شود:خريد××</a:t>
            </a:r>
          </a:p>
          <a:p>
            <a:endParaRPr lang="fa-IR" sz="2400"/>
          </a:p>
          <a:p>
            <a:pPr algn="l"/>
            <a:endParaRPr lang="fa-IR" sz="2400"/>
          </a:p>
          <a:p>
            <a:pPr algn="l"/>
            <a:r>
              <a:rPr lang="fa-IR" sz="2400"/>
              <a:t>مشاركت مخصوص××</a:t>
            </a:r>
          </a:p>
          <a:p>
            <a:pPr algn="l"/>
            <a:endParaRPr lang="fa-IR" sz="2400"/>
          </a:p>
          <a:p>
            <a:r>
              <a:rPr lang="fa-IR" sz="2400"/>
              <a:t>11- موقعي كه كالا بوسيله ساير</a:t>
            </a:r>
          </a:p>
          <a:p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84213" y="2420938"/>
            <a:ext cx="80645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شركاء برداشت شود:جاري شركاء××</a:t>
            </a:r>
          </a:p>
          <a:p>
            <a:pPr algn="l"/>
            <a:r>
              <a:rPr lang="fa-IR" sz="2400"/>
              <a:t>مشاركت مخصوص××</a:t>
            </a:r>
          </a:p>
          <a:p>
            <a:r>
              <a:rPr lang="fa-IR" sz="2400"/>
              <a:t>12- مديريت شركاء به اتمام برسد حساب مشاركت مخصوص </a:t>
            </a:r>
          </a:p>
          <a:p>
            <a:r>
              <a:rPr lang="fa-IR" sz="2400"/>
              <a:t>بسته مي شود اين حساب اسمي يا آماري است:مشاركت مخصوص××</a:t>
            </a:r>
          </a:p>
          <a:p>
            <a:r>
              <a:rPr lang="fa-IR" sz="2400"/>
              <a:t>	</a:t>
            </a:r>
          </a:p>
          <a:p>
            <a:pPr algn="l"/>
            <a:r>
              <a:rPr lang="fa-IR" sz="2400"/>
              <a:t>سود وزيان جاري شركاء××</a:t>
            </a:r>
          </a:p>
          <a:p>
            <a:pPr algn="l"/>
            <a:r>
              <a:rPr lang="fa-IR" sz="2400"/>
              <a:t>××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84213" y="2349500"/>
            <a:ext cx="80264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13- شركت زيان داشته باشد: جاري شركاء سود وزيان××</a:t>
            </a:r>
          </a:p>
          <a:p>
            <a:pPr algn="l"/>
            <a:r>
              <a:rPr lang="fa-IR" sz="2400"/>
              <a:t>مشاركت مخصوص××</a:t>
            </a:r>
          </a:p>
          <a:p>
            <a:r>
              <a:rPr lang="fa-IR" sz="2400"/>
              <a:t>13- تسويه نهايي بين شركاءانجام پذيرد: حساب جاري شركاء××</a:t>
            </a:r>
          </a:p>
          <a:p>
            <a:endParaRPr lang="fa-IR" sz="2400"/>
          </a:p>
          <a:p>
            <a:endParaRPr lang="fa-IR" sz="2400"/>
          </a:p>
          <a:p>
            <a:pPr algn="l"/>
            <a:r>
              <a:rPr lang="fa-IR" sz="2400"/>
              <a:t>وجوه نقد××</a:t>
            </a:r>
          </a:p>
          <a:p>
            <a:r>
              <a:rPr lang="fa-IR" sz="2400"/>
              <a:t>روش دوم: هر از شركاء ، عملياتي كه خود در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684213" y="2492375"/>
            <a:ext cx="777557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fa-IR" sz="2400"/>
          </a:p>
          <a:p>
            <a:pPr algn="just"/>
            <a:r>
              <a:rPr lang="fa-IR" sz="2400"/>
              <a:t>آن مدخليت داشته ثبت ونگهداري مي نمايند.هر شريك يك حساب در دفترش باز مي كند كه سرفصل آن حساب شركت عملي با شريك ديگري است،</a:t>
            </a:r>
          </a:p>
          <a:p>
            <a:pPr algn="just"/>
            <a:r>
              <a:rPr lang="fa-IR" sz="2400"/>
              <a:t>آن حساب اسمي تحت عنوان</a:t>
            </a:r>
          </a:p>
          <a:p>
            <a:pPr algn="just"/>
            <a:endParaRPr lang="fa-IR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684213" y="547688"/>
            <a:ext cx="792003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مشاركت مخصوص نمي باشد.سود وزيان را در شركت عملي افشاء نمي كند.</a:t>
            </a:r>
          </a:p>
          <a:p>
            <a:r>
              <a:rPr lang="fa-IR" sz="2400"/>
              <a:t>1- هر شريك با اقلام پرداخت شده بوسيله او بدهكار مي شودواين حساب موقعي كه او مبلغي دريافت مي كند ، </a:t>
            </a:r>
          </a:p>
          <a:p>
            <a:endParaRPr lang="fa-IR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539750" y="620713"/>
            <a:ext cx="78486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بستانكار مي شود.</a:t>
            </a:r>
          </a:p>
          <a:p>
            <a:r>
              <a:rPr lang="fa-IR" sz="2400"/>
              <a:t>2- در اين حساب ، شريك ذيربط فقط رويدادهاي خودش را ثبت مي كند ودر مورد پرداخت هزينه وخريد كه توسط شريك ديگر صورت مي گيرد، اقدامي</a:t>
            </a:r>
          </a:p>
          <a:p>
            <a:r>
              <a:rPr lang="fa-IR" sz="2400"/>
              <a:t> </a:t>
            </a:r>
          </a:p>
          <a:p>
            <a:endParaRPr lang="fa-IR" sz="2400"/>
          </a:p>
          <a:p>
            <a:r>
              <a:rPr lang="fa-IR" sz="2400"/>
              <a:t>انجام نمي دهد.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468313" y="620713"/>
            <a:ext cx="795655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دفاتر الف:</a:t>
            </a:r>
          </a:p>
          <a:p>
            <a:r>
              <a:rPr lang="fa-IR" sz="2400"/>
              <a:t>1- الف كالا خريداري مي كند: شركت عملي باب××</a:t>
            </a:r>
          </a:p>
          <a:p>
            <a:pPr algn="l"/>
            <a:r>
              <a:rPr lang="fa-IR" sz="2400"/>
              <a:t>بانك××</a:t>
            </a:r>
          </a:p>
          <a:p>
            <a:pPr algn="l"/>
            <a:endParaRPr lang="fa-IR" sz="2400"/>
          </a:p>
          <a:p>
            <a:pPr algn="l"/>
            <a:endParaRPr lang="fa-IR" sz="2400"/>
          </a:p>
          <a:p>
            <a:r>
              <a:rPr lang="fa-IR" sz="2400"/>
              <a:t>2- الف كالا را مي فروشد: بانك××</a:t>
            </a:r>
          </a:p>
          <a:p>
            <a:endParaRPr lang="fa-IR" sz="2400"/>
          </a:p>
          <a:p>
            <a:pPr algn="l"/>
            <a:r>
              <a:rPr lang="fa-IR" sz="2400"/>
              <a:t>شركت عملي باب××</a:t>
            </a:r>
          </a:p>
          <a:p>
            <a:r>
              <a:rPr lang="fa-IR" sz="2400"/>
              <a:t>3- الف حق العمل دريافت مي كند:   شركت عملي باب××</a:t>
            </a:r>
          </a:p>
          <a:p>
            <a:pPr algn="l"/>
            <a:r>
              <a:rPr lang="fa-IR" sz="2400"/>
              <a:t>در آمدحق العمل××</a:t>
            </a:r>
          </a:p>
          <a:p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323850" y="404813"/>
            <a:ext cx="81407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fa-IR" sz="2400"/>
              <a:t>4- الف هزينه هاي در ارتباط شركت را پرداخت مي كند: شركت عملي باب××</a:t>
            </a:r>
          </a:p>
          <a:p>
            <a:pPr algn="l"/>
            <a:r>
              <a:rPr lang="fa-IR" sz="2400"/>
              <a:t>بانك××</a:t>
            </a:r>
          </a:p>
          <a:p>
            <a:pPr algn="l"/>
            <a:endParaRPr lang="fa-IR" sz="2400"/>
          </a:p>
          <a:p>
            <a:r>
              <a:rPr lang="fa-IR" sz="2400"/>
              <a:t>5- الف كالاهايي براي شخصي برداشت مي كند: خريد برداشت شخصي××</a:t>
            </a:r>
          </a:p>
          <a:p>
            <a:endParaRPr lang="fa-IR" sz="2400"/>
          </a:p>
          <a:p>
            <a:endParaRPr lang="fa-IR" sz="2400"/>
          </a:p>
          <a:p>
            <a:pPr algn="l"/>
            <a:r>
              <a:rPr lang="fa-IR" sz="2400"/>
              <a:t>شركت عملي باب××</a:t>
            </a:r>
          </a:p>
          <a:p>
            <a:r>
              <a:rPr lang="fa-IR" sz="2400"/>
              <a:t>دفاتر ب:</a:t>
            </a:r>
          </a:p>
          <a:p>
            <a:r>
              <a:rPr lang="fa-IR" sz="2400"/>
              <a:t>1- موقعي كه بستانكار خريداري مي كند: شركت عملي باالف××</a:t>
            </a:r>
          </a:p>
          <a:p>
            <a:endParaRPr lang="fa-IR" sz="2400"/>
          </a:p>
          <a:p>
            <a:pPr algn="l"/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684213" y="423863"/>
            <a:ext cx="78486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fa-IR" sz="2400"/>
              <a:t>بانك××</a:t>
            </a:r>
          </a:p>
          <a:p>
            <a:r>
              <a:rPr lang="fa-IR" sz="2400"/>
              <a:t>2- موقعي كه ب كالا را مي فروشد: بانك××</a:t>
            </a:r>
          </a:p>
          <a:p>
            <a:pPr algn="l"/>
            <a:r>
              <a:rPr lang="fa-IR" sz="2400"/>
              <a:t>شركت عملي با الف××</a:t>
            </a:r>
          </a:p>
          <a:p>
            <a:r>
              <a:rPr lang="fa-IR" sz="2400"/>
              <a:t>3- موقعي كه ب حق العمل دريافت مي كند: شركت عملي با الف××</a:t>
            </a:r>
          </a:p>
          <a:p>
            <a:endParaRPr lang="fa-IR" sz="2400"/>
          </a:p>
          <a:p>
            <a:endParaRPr lang="fa-IR" sz="2400"/>
          </a:p>
          <a:p>
            <a:pPr algn="l"/>
            <a:r>
              <a:rPr lang="fa-IR" sz="2400"/>
              <a:t>در آمد حق العمل××</a:t>
            </a:r>
          </a:p>
          <a:p>
            <a:r>
              <a:rPr lang="fa-IR" sz="2400"/>
              <a:t>4- موقعي كه ب 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0" y="495300"/>
            <a:ext cx="8964613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هزينه هاي در ارتباط با شركت را پرداخت مي كند: شركت عملي با الف××</a:t>
            </a:r>
          </a:p>
          <a:p>
            <a:pPr algn="l"/>
            <a:r>
              <a:rPr lang="fa-IR" sz="2400"/>
              <a:t>بانك××</a:t>
            </a:r>
          </a:p>
          <a:p>
            <a:endParaRPr lang="fa-IR" sz="2400"/>
          </a:p>
          <a:p>
            <a:endParaRPr lang="fa-IR" sz="2400"/>
          </a:p>
          <a:p>
            <a:endParaRPr lang="fa-IR" sz="2400"/>
          </a:p>
          <a:p>
            <a:r>
              <a:rPr lang="fa-IR" sz="2400"/>
              <a:t>5- موقعي كه ب كالاهايي را براي مصارف شخصي برداشت مي كند: </a:t>
            </a:r>
          </a:p>
          <a:p>
            <a:endParaRPr lang="fa-IR" sz="2400"/>
          </a:p>
          <a:p>
            <a:r>
              <a:rPr lang="fa-IR" sz="2400"/>
              <a:t> خريداربرداشت شخصي ××</a:t>
            </a:r>
          </a:p>
          <a:p>
            <a:pPr algn="l"/>
            <a:r>
              <a:rPr lang="fa-IR" sz="2400"/>
              <a:t>شركت عملي با الف××</a:t>
            </a:r>
          </a:p>
          <a:p>
            <a:endParaRPr lang="fa-IR" sz="2400"/>
          </a:p>
          <a:p>
            <a:endParaRPr lang="en-US" sz="2400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684213" y="4762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304800" y="134938"/>
            <a:ext cx="86090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sz="2400"/>
              <a:t>حساب شركتهاي عملي با الف ويا ب يك حساب شخصي است كه سود وزيان مشاركت </a:t>
            </a:r>
          </a:p>
          <a:p>
            <a:r>
              <a:rPr lang="fa-IR" sz="2400"/>
              <a:t>با شركت عملي را نشان نمي دهد.براي اينكه حساب سود وزيان شركت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539750" y="620713"/>
            <a:ext cx="81359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عملي مشخص ومعين گردد، اجبارا حساب يادداشت شركتهاي عملي ويا حساب آماري يا انتظامي شركت عملي بايد تهيه شود.</a:t>
            </a:r>
          </a:p>
          <a:p>
            <a:r>
              <a:rPr lang="fa-IR" sz="2400"/>
              <a:t>تركيبي از تمام حسابهاكه بوسيله شركاء تهيه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539750" y="765175"/>
            <a:ext cx="8135938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/>
              <a:t>وثبت شده است.طرف بدهكار شركت عملي با الف ويا ب در طرف بدهكار يادداشت شركت عملي آورده مي شود وهمچنين طرف بستانكار حساب شركت عملي باب ويا</a:t>
            </a:r>
            <a:endParaRPr lang="en-US" sz="2400"/>
          </a:p>
          <a:p>
            <a:pPr>
              <a:spcBef>
                <a:spcPct val="50000"/>
              </a:spcBef>
            </a:pPr>
            <a:endParaRPr lang="fa-IR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468313" y="476250"/>
            <a:ext cx="80708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الف در طرف بستانكاريادداشت شركت عملي منظور مي گردد.</a:t>
            </a:r>
          </a:p>
          <a:p>
            <a:r>
              <a:rPr lang="fa-IR" sz="2400"/>
              <a:t>حساب يادداشت شركت عملي مانند حساب عملكرد يك واحد اقتصادي تجاري عمل مي كند.سهم هر يك از شركاء در سود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684213" y="476250"/>
            <a:ext cx="81026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وزيان با همان نسبت تقسيم سود وزيان توافق شده تعيين خواهد شد.</a:t>
            </a:r>
          </a:p>
          <a:p>
            <a:r>
              <a:rPr lang="fa-IR" sz="2400"/>
              <a:t>در دفاتر ب:</a:t>
            </a:r>
          </a:p>
          <a:p>
            <a:r>
              <a:rPr lang="fa-IR" sz="2400"/>
              <a:t>1- اگر سود باشد:</a:t>
            </a:r>
          </a:p>
          <a:p>
            <a:pPr algn="l"/>
            <a:r>
              <a:rPr lang="fa-IR" sz="2400"/>
              <a:t>شركت عملي با الف××</a:t>
            </a:r>
          </a:p>
          <a:p>
            <a:pPr algn="l"/>
            <a:endParaRPr lang="fa-IR" sz="2400"/>
          </a:p>
          <a:p>
            <a:pPr algn="l"/>
            <a:r>
              <a:rPr lang="fa-IR" sz="2400"/>
              <a:t>سود وزيان ××</a:t>
            </a:r>
          </a:p>
          <a:p>
            <a:r>
              <a:rPr lang="fa-IR" sz="2400"/>
              <a:t>2- اگر زيان باشد:</a:t>
            </a:r>
          </a:p>
          <a:p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252413" y="260350"/>
            <a:ext cx="856773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fa-IR" sz="2400"/>
              <a:t>سود وزيان××</a:t>
            </a:r>
          </a:p>
          <a:p>
            <a:pPr algn="l"/>
            <a:r>
              <a:rPr lang="fa-IR" sz="2400"/>
              <a:t>شركت عملي با الف××</a:t>
            </a:r>
          </a:p>
          <a:p>
            <a:r>
              <a:rPr lang="fa-IR" sz="2400"/>
              <a:t>روش سوم:دفاتر جداگانه براي ثبت عمليات در ارتباط با شركت عملي ونگهداري نمي شود،اما هر يك از شركاء ، حساب شركت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395288" y="620713"/>
            <a:ext cx="8569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عملي وحساب با ساير شركاء را دردفاتر خود نگهداري مي نمايند.</a:t>
            </a: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2341563" y="4724400"/>
            <a:ext cx="457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fa-IR"/>
          </a:p>
        </p:txBody>
      </p:sp>
      <p:graphicFrame>
        <p:nvGraphicFramePr>
          <p:cNvPr id="51241" name="Group 41"/>
          <p:cNvGraphicFramePr>
            <a:graphicFrameLocks noGrp="1"/>
          </p:cNvGraphicFramePr>
          <p:nvPr/>
        </p:nvGraphicFramePr>
        <p:xfrm>
          <a:off x="323850" y="3141663"/>
          <a:ext cx="8570913" cy="2414016"/>
        </p:xfrm>
        <a:graphic>
          <a:graphicData uri="http://schemas.openxmlformats.org/drawingml/2006/table">
            <a:tbl>
              <a:tblPr rtl="1"/>
              <a:tblGrid>
                <a:gridCol w="2736850"/>
                <a:gridCol w="2952750"/>
                <a:gridCol w="2881313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دفاتر الف( شريك اول)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دفاتر ب(شريك دوم)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99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1- الف كالا از انبار خود به شركت مي آورد: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خريد××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63" name="Group 39"/>
          <p:cNvGraphicFramePr>
            <a:graphicFrameLocks noGrp="1"/>
          </p:cNvGraphicFramePr>
          <p:nvPr/>
        </p:nvGraphicFramePr>
        <p:xfrm>
          <a:off x="0" y="2565400"/>
          <a:ext cx="8964613" cy="2267712"/>
        </p:xfrm>
        <a:graphic>
          <a:graphicData uri="http://schemas.openxmlformats.org/drawingml/2006/table">
            <a:tbl>
              <a:tblPr rtl="1"/>
              <a:tblGrid>
                <a:gridCol w="2863850"/>
                <a:gridCol w="3086100"/>
                <a:gridCol w="3014663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2- الف هزينه هاي شركت را پرداخت مي كند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99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 ب از انبار خود كالا به شركت مي آورد: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ب××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خريد××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87" name="Group 39"/>
          <p:cNvGraphicFramePr>
            <a:graphicFrameLocks noGrp="1"/>
          </p:cNvGraphicFramePr>
          <p:nvPr/>
        </p:nvGraphicFramePr>
        <p:xfrm>
          <a:off x="252413" y="2060575"/>
          <a:ext cx="8891587" cy="2523744"/>
        </p:xfrm>
        <a:graphic>
          <a:graphicData uri="http://schemas.openxmlformats.org/drawingml/2006/table">
            <a:tbl>
              <a:tblPr rtl="1"/>
              <a:tblGrid>
                <a:gridCol w="2840037"/>
                <a:gridCol w="3063875"/>
                <a:gridCol w="2987675"/>
              </a:tblGrid>
              <a:tr h="9366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4- هنگامي كه ب هزينه هاي عملي را مي پردازد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ب××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5- موقعي كه الف وجوه نقد به شركت عملي واريز نمايد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311" name="Group 39"/>
          <p:cNvGraphicFramePr>
            <a:graphicFrameLocks noGrp="1"/>
          </p:cNvGraphicFramePr>
          <p:nvPr/>
        </p:nvGraphicFramePr>
        <p:xfrm>
          <a:off x="252413" y="2133600"/>
          <a:ext cx="8891587" cy="2523744"/>
        </p:xfrm>
        <a:graphic>
          <a:graphicData uri="http://schemas.openxmlformats.org/drawingml/2006/table">
            <a:tbl>
              <a:tblPr rtl="1"/>
              <a:tblGrid>
                <a:gridCol w="2840037"/>
                <a:gridCol w="3063875"/>
                <a:gridCol w="2987675"/>
              </a:tblGrid>
              <a:tr h="9366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6- ب وجوه نقد به حساب شركت عملي واريز نمايد: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ب××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7- الف صادر مي كند وب امضائ مي كند: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اسنادريافتي××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ب××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 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اسنادپرداختي××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35" name="Group 39"/>
          <p:cNvGraphicFramePr>
            <a:graphicFrameLocks noGrp="1"/>
          </p:cNvGraphicFramePr>
          <p:nvPr/>
        </p:nvGraphicFramePr>
        <p:xfrm>
          <a:off x="0" y="2636838"/>
          <a:ext cx="8894763" cy="2889504"/>
        </p:xfrm>
        <a:graphic>
          <a:graphicData uri="http://schemas.openxmlformats.org/drawingml/2006/table">
            <a:tbl>
              <a:tblPr rtl="1"/>
              <a:tblGrid>
                <a:gridCol w="2841625"/>
                <a:gridCol w="3063875"/>
                <a:gridCol w="2989263"/>
              </a:tblGrid>
              <a:tr h="9366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8- الف سفته را فروش دين مي كند: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اسنادريافتي فروش دين شده××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9- ب حق كمسيون را برداشت نمايد: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36" name="Group 16"/>
          <p:cNvGraphicFramePr>
            <a:graphicFrameLocks noGrp="1"/>
          </p:cNvGraphicFramePr>
          <p:nvPr/>
        </p:nvGraphicFramePr>
        <p:xfrm>
          <a:off x="0" y="2636838"/>
          <a:ext cx="8894763" cy="2011363"/>
        </p:xfrm>
        <a:graphic>
          <a:graphicData uri="http://schemas.openxmlformats.org/drawingml/2006/table">
            <a:tbl>
              <a:tblPr rtl="1"/>
              <a:tblGrid>
                <a:gridCol w="2841625"/>
                <a:gridCol w="3063875"/>
                <a:gridCol w="2989263"/>
              </a:tblGrid>
              <a:tr h="9366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10- الف حقوق خود را دريافت نمايد: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9- موقعي كه الف كالاي شركت را مي فروشد: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 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85" name="Group 41"/>
          <p:cNvGraphicFramePr>
            <a:graphicFrameLocks noGrp="1"/>
          </p:cNvGraphicFramePr>
          <p:nvPr/>
        </p:nvGraphicFramePr>
        <p:xfrm>
          <a:off x="0" y="2636838"/>
          <a:ext cx="8894763" cy="2828544"/>
        </p:xfrm>
        <a:graphic>
          <a:graphicData uri="http://schemas.openxmlformats.org/drawingml/2006/table">
            <a:tbl>
              <a:tblPr rtl="1"/>
              <a:tblGrid>
                <a:gridCol w="2841625"/>
                <a:gridCol w="3063875"/>
                <a:gridCol w="2989263"/>
              </a:tblGrid>
              <a:tr h="93662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12- الف كالاي شركت را بطور نسيه بفروشد: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حسابهاي دريافتي××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13- موقعي كه بدهكاران از تعهد خود خودداري وسوخت شود: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حسابهاي دريافتي××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407" name="Group 39"/>
          <p:cNvGraphicFramePr>
            <a:graphicFrameLocks noGrp="1"/>
          </p:cNvGraphicFramePr>
          <p:nvPr/>
        </p:nvGraphicFramePr>
        <p:xfrm>
          <a:off x="0" y="2636838"/>
          <a:ext cx="8894763" cy="2828544"/>
        </p:xfrm>
        <a:graphic>
          <a:graphicData uri="http://schemas.openxmlformats.org/drawingml/2006/table">
            <a:tbl>
              <a:tblPr rtl="1"/>
              <a:tblGrid>
                <a:gridCol w="2841625"/>
                <a:gridCol w="3063875"/>
                <a:gridCol w="2989263"/>
              </a:tblGrid>
              <a:tr h="93662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14- الف از شركت كالاي فروش نرفته برداشت كند: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خريد××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15-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ب××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سود وزيان××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سود وزيان××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433" name="Group 41"/>
          <p:cNvGraphicFramePr>
            <a:graphicFrameLocks noGrp="1"/>
          </p:cNvGraphicFramePr>
          <p:nvPr/>
        </p:nvGraphicFramePr>
        <p:xfrm>
          <a:off x="0" y="2636838"/>
          <a:ext cx="8894763" cy="3340608"/>
        </p:xfrm>
        <a:graphic>
          <a:graphicData uri="http://schemas.openxmlformats.org/drawingml/2006/table">
            <a:tbl>
              <a:tblPr rtl="1"/>
              <a:tblGrid>
                <a:gridCol w="2841625"/>
                <a:gridCol w="3063875"/>
                <a:gridCol w="2989263"/>
              </a:tblGrid>
              <a:tr h="93662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16- شركت زيان وبه نسبت سود وزيان بين شركاءتقسيم شود: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ب××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سود وزيان××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سود وزيان××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مشاركت مخصوص××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17- مانده حسابهاي جاري نشان مي دهد كه چه مبلغي بين  شركاء بايد مبادله شود: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ب××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وجوه نقد××</a:t>
                      </a:r>
                    </a:p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جاري الف××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611188" y="2205038"/>
            <a:ext cx="80391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sz="2400"/>
              <a:t>روش چهارم:در اين سيستم يك شد، دفاتر جداگانه اي تهيه مي شود،تا رويدادهاي </a:t>
            </a:r>
          </a:p>
          <a:p>
            <a:r>
              <a:rPr lang="fa-IR" sz="2400"/>
              <a:t>مشاركت تجاري مخصوصي را ثبت نمايند.</a:t>
            </a:r>
          </a:p>
          <a:p>
            <a:r>
              <a:rPr lang="fa-IR" sz="2400"/>
              <a:t>عمليات حسابداري آن مشابهتي با عمليات شركت تضامني دارد.حسابهاي مهم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539750" y="981075"/>
            <a:ext cx="80645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تحت عناوين زير ايجاد مي گردد.</a:t>
            </a:r>
          </a:p>
          <a:p>
            <a:r>
              <a:rPr lang="fa-IR" sz="2400"/>
              <a:t>الف: حساب بانك مشترك</a:t>
            </a:r>
          </a:p>
          <a:p>
            <a:endParaRPr lang="fa-IR" sz="2400"/>
          </a:p>
          <a:p>
            <a:endParaRPr lang="fa-IR" sz="2400"/>
          </a:p>
          <a:p>
            <a:r>
              <a:rPr lang="fa-IR" sz="2400"/>
              <a:t>ب:حساب جاري شركاء</a:t>
            </a:r>
          </a:p>
          <a:p>
            <a:r>
              <a:rPr lang="fa-IR" sz="2400"/>
              <a:t>ج:حساب مشاركت مخصوص</a:t>
            </a:r>
          </a:p>
          <a:p>
            <a:endParaRPr lang="fa-IR" sz="2400"/>
          </a:p>
          <a:p>
            <a:r>
              <a:rPr lang="fa-IR" sz="2400"/>
              <a:t>الف: حساب بانك مشترك</a:t>
            </a:r>
          </a:p>
          <a:p>
            <a:r>
              <a:rPr lang="fa-IR" sz="2400"/>
              <a:t>شركاء براي تشكيل مشاركت تجاري مخصوص سهم سرمايه خود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2133600"/>
            <a:ext cx="8713788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را مي پردازند، اين سهم سرمايه به حساب بانك مشترك واريز مي گردد. عمليات دريافت وپرداخت توسط اين بانك مي باشد.</a:t>
            </a:r>
          </a:p>
          <a:p>
            <a:r>
              <a:rPr lang="fa-IR" sz="2400"/>
              <a:t>ب:حساب جاري شركاء</a:t>
            </a:r>
          </a:p>
          <a:p>
            <a:endParaRPr lang="fa-IR" sz="2400"/>
          </a:p>
          <a:p>
            <a:endParaRPr lang="fa-IR" sz="2400"/>
          </a:p>
          <a:p>
            <a:r>
              <a:rPr lang="fa-IR" sz="2400"/>
              <a:t>حساب جاري شركاء ، حساب سرمايه شركاء نيز ناميده مي شود.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1628775"/>
            <a:ext cx="8748713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ج: مشاركت مخصوص</a:t>
            </a:r>
          </a:p>
          <a:p>
            <a:r>
              <a:rPr lang="fa-IR" sz="2400"/>
              <a:t>اين حساب عملكرد سود وزيان مشاركت را نشان مي دهد.</a:t>
            </a:r>
          </a:p>
          <a:p>
            <a:r>
              <a:rPr lang="fa-IR" sz="2400"/>
              <a:t>سند هاي روزنامه به شرح زير است:</a:t>
            </a:r>
          </a:p>
          <a:p>
            <a:r>
              <a:rPr lang="fa-IR" sz="2400"/>
              <a:t>1- سرمايه شركاء به حساب بانك واريز مي گردد: بانك مشترك××</a:t>
            </a:r>
          </a:p>
          <a:p>
            <a:endParaRPr lang="fa-IR" sz="2400"/>
          </a:p>
          <a:p>
            <a:endParaRPr lang="fa-IR" sz="2400"/>
          </a:p>
          <a:p>
            <a:pPr algn="l"/>
            <a:r>
              <a:rPr lang="fa-IR" sz="2400"/>
              <a:t>جاري شركاء××</a:t>
            </a:r>
          </a:p>
          <a:p>
            <a:r>
              <a:rPr lang="fa-IR" sz="2400"/>
              <a:t>2- كالا براي</a:t>
            </a:r>
          </a:p>
          <a:p>
            <a:endParaRPr lang="fa-IR" sz="2400"/>
          </a:p>
          <a:p>
            <a:endParaRPr lang="fa-IR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8027988" y="4762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400"/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395288" y="1989138"/>
            <a:ext cx="83375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شركت عملي مي گردد: مشاركت مخصوص×× </a:t>
            </a:r>
          </a:p>
          <a:p>
            <a:pPr algn="l"/>
            <a:r>
              <a:rPr lang="fa-IR" sz="2400"/>
              <a:t>بانك مشترك××  </a:t>
            </a:r>
          </a:p>
          <a:p>
            <a:r>
              <a:rPr lang="fa-IR" sz="2400"/>
              <a:t> 3- كالا از سوي شركاء براي شركت آورده شود: مشاركت مخصوص×× </a:t>
            </a:r>
          </a:p>
          <a:p>
            <a:pPr algn="l"/>
            <a:r>
              <a:rPr lang="fa-IR" sz="2400"/>
              <a:t>جاري شركاء××</a:t>
            </a:r>
          </a:p>
          <a:p>
            <a:pPr algn="l"/>
            <a:endParaRPr lang="fa-IR" sz="2400"/>
          </a:p>
          <a:p>
            <a:pPr algn="l"/>
            <a:r>
              <a:rPr lang="fa-IR" sz="2400"/>
              <a:t> </a:t>
            </a:r>
          </a:p>
          <a:p>
            <a:r>
              <a:rPr lang="fa-IR" sz="2400"/>
              <a:t>4- موقعي كه كالا بطور نسيه خريداري شود: مشاركت مخصوص××</a:t>
            </a:r>
          </a:p>
          <a:p>
            <a:pPr algn="l"/>
            <a:r>
              <a:rPr lang="fa-IR" sz="2400"/>
              <a:t>حسابهي پرداختي ××</a:t>
            </a:r>
          </a:p>
          <a:p>
            <a:r>
              <a:rPr lang="fa-IR" sz="2400"/>
              <a:t>5- موقعي كه </a:t>
            </a:r>
          </a:p>
          <a:p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539750" y="1700213"/>
            <a:ext cx="8135938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به بستانكاران مبالغي پرداخت گردد: حسابهاي پرداختي×× </a:t>
            </a:r>
          </a:p>
          <a:p>
            <a:pPr algn="l"/>
            <a:r>
              <a:rPr lang="fa-IR" sz="2400"/>
              <a:t>بانك مشترك××</a:t>
            </a:r>
          </a:p>
          <a:p>
            <a:r>
              <a:rPr lang="fa-IR" sz="2400"/>
              <a:t>6- موقعي كه هزينه ها بوسيله شركاء پرداخت مي گردد: مشاركت مخصوص×× </a:t>
            </a:r>
          </a:p>
          <a:p>
            <a:pPr algn="l"/>
            <a:r>
              <a:rPr lang="fa-IR" sz="2400"/>
              <a:t>جاري شركاء××</a:t>
            </a:r>
          </a:p>
          <a:p>
            <a:pPr algn="l"/>
            <a:endParaRPr lang="fa-IR" sz="2400"/>
          </a:p>
          <a:p>
            <a:pPr algn="l"/>
            <a:r>
              <a:rPr lang="fa-IR" sz="2400"/>
              <a:t> </a:t>
            </a:r>
          </a:p>
          <a:p>
            <a:r>
              <a:rPr lang="fa-IR" sz="2400"/>
              <a:t>7- موقعي كه هزينه از حساب پرداخت گردد: مشاركت مخصوص×× </a:t>
            </a:r>
          </a:p>
          <a:p>
            <a:pPr algn="l"/>
            <a:r>
              <a:rPr lang="fa-IR" sz="2400"/>
              <a:t>بانك مشترك××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684213" y="1989138"/>
            <a:ext cx="8035925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8- موقعي كه كالا بطور نقد به فروش برسد: بانك مشترك××</a:t>
            </a:r>
          </a:p>
          <a:p>
            <a:pPr algn="l"/>
            <a:r>
              <a:rPr lang="fa-IR" sz="2400"/>
              <a:t>مشاركت مخصوص×× </a:t>
            </a:r>
          </a:p>
          <a:p>
            <a:r>
              <a:rPr lang="fa-IR" sz="2400"/>
              <a:t>9- كالا بطور نسيه بفروش برسد: حسابهي دريافتي×× </a:t>
            </a:r>
          </a:p>
          <a:p>
            <a:pPr algn="l"/>
            <a:r>
              <a:rPr lang="fa-IR" sz="2400"/>
              <a:t> مشاركت مخصوص××</a:t>
            </a:r>
          </a:p>
          <a:p>
            <a:pPr algn="l"/>
            <a:endParaRPr lang="fa-IR" sz="2400"/>
          </a:p>
          <a:p>
            <a:pPr algn="l"/>
            <a:r>
              <a:rPr lang="fa-IR" sz="2400"/>
              <a:t> </a:t>
            </a:r>
          </a:p>
          <a:p>
            <a:r>
              <a:rPr lang="fa-IR" sz="2400"/>
              <a:t>10- موقعي كه بدهكاران وصولي داشته باشيم: بانك مشترك××</a:t>
            </a:r>
          </a:p>
          <a:p>
            <a:pPr algn="l"/>
            <a:r>
              <a:rPr lang="fa-IR" sz="2400"/>
              <a:t>حسابهي دريافتي×× </a:t>
            </a:r>
          </a:p>
          <a:p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323850" y="2349500"/>
            <a:ext cx="849947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/>
              <a:t>11- موقعي كه كالا بوسيله شركاء برداشت شود: جاري شركائ××</a:t>
            </a:r>
          </a:p>
          <a:p>
            <a:pPr algn="l"/>
            <a:r>
              <a:rPr lang="fa-IR" sz="2400"/>
              <a:t>مشاركت مخصوص××</a:t>
            </a:r>
          </a:p>
          <a:p>
            <a:r>
              <a:rPr lang="fa-IR" sz="2400"/>
              <a:t>12- موقعي كه به شركاء كمسيون يا حقوق پرداخت شود: مشاركت مخصوص××</a:t>
            </a:r>
          </a:p>
          <a:p>
            <a:pPr algn="l"/>
            <a:r>
              <a:rPr lang="fa-IR" sz="2400"/>
              <a:t>جاري شركاء××</a:t>
            </a:r>
          </a:p>
          <a:p>
            <a:pPr algn="l"/>
            <a:endParaRPr lang="fa-IR" sz="2400"/>
          </a:p>
          <a:p>
            <a:pPr algn="l"/>
            <a:endParaRPr lang="fa-IR" sz="2400"/>
          </a:p>
          <a:p>
            <a:r>
              <a:rPr lang="fa-IR" sz="2400"/>
              <a:t>13- موقعي كه تخفيفات خريد دريافت شود: حسابهاي پرداختي××</a:t>
            </a:r>
          </a:p>
          <a:p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395288" y="2133600"/>
            <a:ext cx="837247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fa-IR" sz="2400"/>
              <a:t>مشاركت مخصوص××</a:t>
            </a:r>
          </a:p>
          <a:p>
            <a:r>
              <a:rPr lang="fa-IR" sz="2400"/>
              <a:t>14- تخفيفات فروش ولا وصول گردد: مشاركت مخصوص××</a:t>
            </a:r>
          </a:p>
          <a:p>
            <a:pPr algn="l"/>
            <a:r>
              <a:rPr lang="fa-IR" sz="2400"/>
              <a:t>حسابهاي دريفتي××</a:t>
            </a:r>
          </a:p>
          <a:p>
            <a:r>
              <a:rPr lang="fa-IR" sz="2400"/>
              <a:t>15- موقعي كه بستانكاران پرداختي پرداخت:حسابهاي پرداختي/اسناد پرداختي ××</a:t>
            </a:r>
          </a:p>
          <a:p>
            <a:endParaRPr lang="fa-IR" sz="2400"/>
          </a:p>
          <a:p>
            <a:endParaRPr lang="fa-IR" sz="2400"/>
          </a:p>
          <a:p>
            <a:pPr algn="l"/>
            <a:r>
              <a:rPr lang="fa-IR" sz="2400"/>
              <a:t>بانك مشترك××</a:t>
            </a:r>
          </a:p>
          <a:p>
            <a:r>
              <a:rPr lang="fa-IR" sz="2400"/>
              <a:t>16- نتيجه حساب مشاركت مخصوص الف: سود باشد: مشاركت مخصوص××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395288" y="1628775"/>
            <a:ext cx="8243887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fa-IR" sz="2400"/>
              <a:t>جاري شركاء××</a:t>
            </a:r>
          </a:p>
          <a:p>
            <a:r>
              <a:rPr lang="fa-IR" sz="2400"/>
              <a:t>ب:زيان باشد:جاري شركاء××</a:t>
            </a:r>
          </a:p>
          <a:p>
            <a:pPr algn="l"/>
            <a:r>
              <a:rPr lang="fa-IR" sz="2400"/>
              <a:t>مشاركت مخصوص××</a:t>
            </a:r>
          </a:p>
          <a:p>
            <a:r>
              <a:rPr lang="fa-IR" sz="2400"/>
              <a:t>17- بستن حساب بانك مشترك: حسابجاري شركاء×× </a:t>
            </a:r>
          </a:p>
          <a:p>
            <a:endParaRPr lang="fa-IR" sz="2400"/>
          </a:p>
          <a:p>
            <a:endParaRPr lang="fa-IR" sz="2400"/>
          </a:p>
          <a:p>
            <a:pPr algn="l"/>
            <a:r>
              <a:rPr lang="fa-IR" sz="2400"/>
              <a:t>بانك مشترك××</a:t>
            </a:r>
          </a:p>
          <a:p>
            <a:r>
              <a:rPr lang="fa-IR" sz="2400"/>
              <a:t>يادداشت: ماندده حساب بانك مشترك با حسابجاري شركاء نسبت به دريافت وپرداخت آن بسته مي شود با تسويه اين حساب بطور خودكار حساب جداگانه بسته مي شود. </a:t>
            </a:r>
            <a:endParaRPr lang="en-US" sz="240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dial">
  <a:themeElements>
    <a:clrScheme name="Radial 1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A8AE7"/>
      </a:accent6>
      <a:hlink>
        <a:srgbClr val="996666"/>
      </a:hlink>
      <a:folHlink>
        <a:srgbClr val="6666CC"/>
      </a:folHlink>
    </a:clrScheme>
    <a:fontScheme name="Radia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adial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al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al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661</TotalTime>
  <Words>2371</Words>
  <Application>Microsoft Office PowerPoint</Application>
  <PresentationFormat>On-screen Show (4:3)</PresentationFormat>
  <Paragraphs>433</Paragraphs>
  <Slides>62</Slides>
  <Notes>62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3" baseType="lpstr">
      <vt:lpstr>Radial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Win2Farsi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tamin</dc:creator>
  <cp:lastModifiedBy>ghasem</cp:lastModifiedBy>
  <cp:revision>69</cp:revision>
  <dcterms:created xsi:type="dcterms:W3CDTF">2006-06-25T01:24:19Z</dcterms:created>
  <dcterms:modified xsi:type="dcterms:W3CDTF">2020-04-22T04:27:01Z</dcterms:modified>
</cp:coreProperties>
</file>